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429" r:id="rId3"/>
    <p:sldId id="1079" r:id="rId4"/>
    <p:sldId id="356" r:id="rId5"/>
    <p:sldId id="457" r:id="rId6"/>
    <p:sldId id="1078" r:id="rId7"/>
    <p:sldId id="2707" r:id="rId8"/>
    <p:sldId id="2708" r:id="rId9"/>
    <p:sldId id="2706" r:id="rId10"/>
    <p:sldId id="2700" r:id="rId11"/>
    <p:sldId id="2693" r:id="rId12"/>
    <p:sldId id="2694" r:id="rId13"/>
    <p:sldId id="2695" r:id="rId14"/>
    <p:sldId id="2696" r:id="rId15"/>
    <p:sldId id="2697" r:id="rId16"/>
    <p:sldId id="2699" r:id="rId17"/>
    <p:sldId id="1080" r:id="rId18"/>
    <p:sldId id="278" r:id="rId19"/>
    <p:sldId id="462" r:id="rId20"/>
    <p:sldId id="1098" r:id="rId21"/>
    <p:sldId id="31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96" d="100"/>
          <a:sy n="96" d="100"/>
        </p:scale>
        <p:origin x="93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education/quick-star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brazovanie.1c.ru/" TargetMode="External"/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gif"/><Relationship Id="rId4" Type="http://schemas.openxmlformats.org/officeDocument/2006/relationships/hyperlink" Target="https://vk.com/obrazovanie1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y.mts-link.ru/j/seminar1C/83121895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Обновление цифровой библиотеки системы 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1С:Образование»: методические приемы использования цифровых ресурсов на уроках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 err="1"/>
              <a:t>В.О.Фогель</a:t>
            </a:r>
            <a:r>
              <a:rPr lang="ru-RU" i="1" dirty="0"/>
              <a:t> методист 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2351088" y="661988"/>
            <a:ext cx="6913562" cy="371475"/>
          </a:xfrm>
        </p:spPr>
        <p:txBody>
          <a:bodyPr>
            <a:normAutofit fontScale="90000"/>
          </a:bodyPr>
          <a:lstStyle/>
          <a:p>
            <a:r>
              <a:rPr lang="ru-RU" altLang="ru-RU" sz="3200">
                <a:latin typeface="Futura PT Demi" panose="020B0702020204020303" pitchFamily="34" charset="-52"/>
              </a:rPr>
              <a:t>Изменения ФГОС 3.0.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50863" y="1916113"/>
            <a:ext cx="108140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Вариативность содержания: разработка и реализация индивидуальных учебных планов, программ углублённого изучения отдельных предметов, учебных курсов и модулей.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Требования к результатам освоения ООП: особое внимание уделяется </a:t>
            </a:r>
            <a:r>
              <a:rPr lang="ru-RU" altLang="ru-RU" dirty="0">
                <a:solidFill>
                  <a:srgbClr val="C00000"/>
                </a:solidFill>
              </a:rPr>
              <a:t>наличию всех групп и видов результатов</a:t>
            </a:r>
            <a:r>
              <a:rPr lang="ru-RU" altLang="ru-RU" dirty="0"/>
              <a:t> каждого модуля по каждому предмету (личностные, предметные, метапредметные).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Рабочие программы учебных предметов должны </a:t>
            </a:r>
            <a:r>
              <a:rPr lang="ru-RU" altLang="ru-RU" dirty="0">
                <a:solidFill>
                  <a:srgbClr val="C00000"/>
                </a:solidFill>
              </a:rPr>
              <a:t>включать описание «электронных (цифровых) образовательных ресурсов</a:t>
            </a:r>
            <a:r>
              <a:rPr lang="ru-RU" altLang="ru-RU" dirty="0"/>
              <a:t>, являющихся учебно-методическими материалами (мультимедийные программы, ...,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</a:t>
            </a:r>
          </a:p>
          <a:p>
            <a:pPr algn="just">
              <a:spcBef>
                <a:spcPct val="0"/>
              </a:spcBef>
              <a:buClrTx/>
            </a:pPr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1919288" y="620713"/>
            <a:ext cx="9721850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200" b="1" kern="0" dirty="0">
                <a:solidFill>
                  <a:schemeClr val="tx1"/>
                </a:solidFill>
              </a:rPr>
              <a:t>«Конструктор урока» - новый инструмент педагога: возможности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63525" y="1766888"/>
            <a:ext cx="64087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Создание технологической карты урока любых форм и видов за 10 минут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Автоматический подбор целевых назначений и результатов урока в соответствии с ФОП  с возможностью дополнения и редактирования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Возможность подобрать все необходимые электронные ресурсы, как из библиотеки «1С:Образование», так и авторские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Хранение технологической карты в системе «1С:Образование» с возможностью редактирования и обмена с коллегами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Экспорт результатов в </a:t>
            </a:r>
            <a:r>
              <a:rPr lang="en-US" altLang="ru-RU" dirty="0"/>
              <a:t>PDF </a:t>
            </a:r>
            <a:r>
              <a:rPr lang="ru-RU" altLang="ru-RU" dirty="0"/>
              <a:t>и электронные таблицы</a:t>
            </a:r>
          </a:p>
        </p:txBody>
      </p:sp>
      <p:pic>
        <p:nvPicPr>
          <p:cNvPr id="1536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349500"/>
            <a:ext cx="599757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1931988" y="584200"/>
            <a:ext cx="9480550" cy="36988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702020204020303" pitchFamily="34" charset="-52"/>
              </a:rPr>
              <a:t>Выбор основных параметров урока: </a:t>
            </a:r>
            <a:br>
              <a:rPr lang="ru-RU" altLang="ru-RU" sz="3200" dirty="0">
                <a:latin typeface="Futura PT Demi" panose="020B0702020204020303" pitchFamily="34" charset="-52"/>
              </a:rPr>
            </a:br>
            <a:r>
              <a:rPr lang="ru-RU" altLang="ru-RU" sz="3200" dirty="0">
                <a:latin typeface="Futura PT Demi" panose="020B0702020204020303" pitchFamily="34" charset="-52"/>
              </a:rPr>
              <a:t>класс, предмет, тема</a:t>
            </a:r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98600"/>
            <a:ext cx="64293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98875"/>
            <a:ext cx="50625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609850"/>
            <a:ext cx="31559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2609850"/>
            <a:ext cx="301942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955800" y="638175"/>
            <a:ext cx="8280400" cy="3698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200" b="1" kern="0" dirty="0">
                <a:solidFill>
                  <a:schemeClr val="tx1"/>
                </a:solidFill>
              </a:rPr>
              <a:t>Выбор основных параметров урока: </a:t>
            </a:r>
            <a:br>
              <a:rPr lang="ru-RU" sz="3200" b="1" kern="0" dirty="0">
                <a:solidFill>
                  <a:schemeClr val="tx1"/>
                </a:solidFill>
              </a:rPr>
            </a:br>
            <a:r>
              <a:rPr lang="ru-RU" sz="3200" b="1" kern="0" dirty="0">
                <a:solidFill>
                  <a:schemeClr val="tx1"/>
                </a:solidFill>
              </a:rPr>
              <a:t>тип и форма</a:t>
            </a:r>
          </a:p>
        </p:txBody>
      </p:sp>
      <p:pic>
        <p:nvPicPr>
          <p:cNvPr id="17411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9225"/>
            <a:ext cx="63484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241550"/>
            <a:ext cx="616585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750" y="549275"/>
            <a:ext cx="8856663" cy="369888"/>
          </a:xfrm>
        </p:spPr>
        <p:txBody>
          <a:bodyPr>
            <a:normAutofit fontScale="90000"/>
          </a:bodyPr>
          <a:lstStyle/>
          <a:p>
            <a:r>
              <a:rPr lang="ru-RU" altLang="ru-RU" sz="3200">
                <a:latin typeface="Futura PT Demi" panose="020B0702020204020303" pitchFamily="34" charset="-52"/>
              </a:rPr>
              <a:t>Подбор цифровых образовательных ресурсов к этапам урока</a:t>
            </a:r>
          </a:p>
        </p:txBody>
      </p:sp>
      <p:pic>
        <p:nvPicPr>
          <p:cNvPr id="18437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282452"/>
            <a:ext cx="3744416" cy="239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A99FB6-7AB8-AACF-9DBC-B10D86190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8" y="1282452"/>
            <a:ext cx="4804032" cy="5314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18C4F0-EFF3-EAA2-3DFE-C34BAADA6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4077072"/>
            <a:ext cx="5086499" cy="26536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239B41-64DD-4697-AD62-7258D5CF7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4077072"/>
            <a:ext cx="4381940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47888" y="692150"/>
            <a:ext cx="9493250" cy="369888"/>
          </a:xfrm>
        </p:spPr>
        <p:txBody>
          <a:bodyPr>
            <a:normAutofit fontScale="90000"/>
          </a:bodyPr>
          <a:lstStyle/>
          <a:p>
            <a:r>
              <a:rPr lang="ru-RU" altLang="ru-RU" sz="3200" dirty="0">
                <a:latin typeface="Futura PT Demi" panose="020B0702020204020303" pitchFamily="34" charset="-52"/>
              </a:rPr>
              <a:t>Выбор необходимых образовательных результатов урока в соответствии с ФОП</a:t>
            </a:r>
          </a:p>
        </p:txBody>
      </p:sp>
      <p:pic>
        <p:nvPicPr>
          <p:cNvPr id="19459" name="Объект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813" y="1700213"/>
            <a:ext cx="3025775" cy="3200400"/>
          </a:xfrm>
        </p:spPr>
      </p:pic>
      <p:pic>
        <p:nvPicPr>
          <p:cNvPr id="18435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557338"/>
            <a:ext cx="70580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2424113" y="601663"/>
            <a:ext cx="8169380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200" b="1" kern="0" dirty="0">
                <a:solidFill>
                  <a:schemeClr val="tx1"/>
                </a:solidFill>
              </a:rPr>
              <a:t>Технологическая карта почти готова!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DEB26F-BA52-FA0E-585F-61B6CC909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268760"/>
            <a:ext cx="5270654" cy="53012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0AABDB-7604-377E-2B5E-13A00978F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268760"/>
            <a:ext cx="6047002" cy="27284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Какие задачи может решать учитель с использованием электронных ресурсов?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027" y="1391461"/>
            <a:ext cx="7840296" cy="530116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Futura PT Demi" panose="020B0604020202020204" charset="-52"/>
              </a:rPr>
              <a:t>Повысить степень наглядности в изучении учебного материала</a:t>
            </a:r>
          </a:p>
          <a:p>
            <a:r>
              <a:rPr lang="ru-RU" dirty="0">
                <a:latin typeface="Futura PT Demi" panose="020B0604020202020204" charset="-52"/>
              </a:rPr>
              <a:t>Провести на уроке учебное исследование или эксперимент</a:t>
            </a:r>
          </a:p>
          <a:p>
            <a:r>
              <a:rPr lang="ru-RU" dirty="0">
                <a:latin typeface="Futura PT Demi" panose="020B0604020202020204" charset="-52"/>
              </a:rPr>
              <a:t>Развивать у учащихся навыки работы с информацией, включая ее поиск, анализ, представление в разных видах</a:t>
            </a:r>
          </a:p>
          <a:p>
            <a:r>
              <a:rPr lang="ru-RU" dirty="0">
                <a:latin typeface="Futura PT Demi" panose="020B0604020202020204" charset="-52"/>
              </a:rPr>
              <a:t>Организовывать учебную деятельность по отработке умений с возможностью автоматической проверки, самопроверки, контроля и анализа ошибок</a:t>
            </a:r>
          </a:p>
          <a:p>
            <a:r>
              <a:rPr lang="ru-RU" dirty="0">
                <a:latin typeface="Futura PT Demi" panose="020B0604020202020204" charset="-52"/>
              </a:rPr>
              <a:t>И многое другое</a:t>
            </a:r>
          </a:p>
          <a:p>
            <a:r>
              <a:rPr lang="ru-RU" dirty="0">
                <a:latin typeface="Futura PT Demi" panose="020B0604020202020204" charset="-52"/>
              </a:rPr>
              <a:t>Хотите узнать об этом больше? Станьте участником очередного «Методического акселератора» в ноябре 2024 г!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98" y="2130358"/>
            <a:ext cx="4420602" cy="26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39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>
            <a:normAutofit lnSpcReduction="10000"/>
          </a:bodyPr>
          <a:lstStyle/>
          <a:p>
            <a:r>
              <a:rPr lang="ru-RU" sz="2399" dirty="0">
                <a:latin typeface="Futura PT Demi" panose="020B0604020202020204" charset="-52"/>
              </a:rPr>
              <a:t>Заполните анкету на сайте </a:t>
            </a:r>
            <a:r>
              <a:rPr lang="en-US" sz="2399" dirty="0">
                <a:latin typeface="Futura PT Demi" panose="020B060402020202020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latin typeface="Futura PT Demi" panose="020B0604020202020204" charset="-52"/>
            </a:endParaRPr>
          </a:p>
          <a:p>
            <a:r>
              <a:rPr lang="ru-RU" sz="2399" dirty="0">
                <a:latin typeface="Futura PT Demi" panose="020B060402020202020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>
                <a:latin typeface="Futura PT Demi" panose="020B060402020202020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latin typeface="Futura PT Demi" panose="020B0604020202020204" charset="-52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latin typeface="Futura PT Demi" panose="020B060402020202020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9A7C6-27E4-4B9B-803E-67BA925C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Как начать работу с системой?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4254AA-1830-440D-AD0C-13A6D8445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1" y="917210"/>
            <a:ext cx="7294286" cy="377954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8ECF00-5390-492A-89F9-8CFCDFF2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DFC469-5E06-4377-935C-6C7CF4CE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171" y="1415626"/>
            <a:ext cx="5117161" cy="2583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8885" y="5342075"/>
            <a:ext cx="482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https://obrazovanie.1c.ru/education/quick-start/</a:t>
            </a:r>
            <a:r>
              <a:rPr lang="ru-RU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23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497" y="1278050"/>
            <a:ext cx="6010107" cy="5337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Futura PT Demi" panose="020B0604020202020204" charset="-52"/>
              </a:rPr>
              <a:t>Входит в рекомендованный </a:t>
            </a:r>
            <a:r>
              <a:rPr lang="ru-RU" dirty="0" err="1">
                <a:latin typeface="Futura PT Demi" panose="020B0604020202020204" charset="-52"/>
              </a:rPr>
              <a:t>Минцифры</a:t>
            </a:r>
            <a:r>
              <a:rPr lang="ru-RU" dirty="0">
                <a:latin typeface="Futura PT Demi" panose="020B0604020202020204" charset="-52"/>
              </a:rPr>
              <a:t> РФ перечень российских аналогов </a:t>
            </a:r>
            <a:r>
              <a:rPr lang="ru-RU" dirty="0" err="1">
                <a:latin typeface="Futura PT Demi" panose="020B0604020202020204" charset="-52"/>
              </a:rPr>
              <a:t>интернет-ресурсов</a:t>
            </a:r>
            <a:r>
              <a:rPr lang="ru-RU" dirty="0">
                <a:latin typeface="Futura PT Demi" panose="020B0604020202020204" charset="-52"/>
              </a:rPr>
              <a:t> и сервисов иностранных IT-компаний в категории «Образовательные ресурсы» </a:t>
            </a:r>
            <a:r>
              <a:rPr lang="en-US" dirty="0">
                <a:latin typeface="Futura PT Demi" panose="020B0604020202020204" charset="-52"/>
                <a:hlinkClick r:id="rId5"/>
              </a:rPr>
              <a:t>https://tass.ru/ekonomika/14319953</a:t>
            </a:r>
            <a:r>
              <a:rPr lang="ru-RU" dirty="0">
                <a:latin typeface="Futura PT Demi" panose="020B0604020202020204" charset="-52"/>
              </a:rPr>
              <a:t> </a:t>
            </a:r>
            <a:r>
              <a:rPr lang="en-US" dirty="0">
                <a:latin typeface="Futura PT Demi" panose="020B0604020202020204" charset="-52"/>
                <a:hlinkClick r:id="rId6"/>
              </a:rPr>
              <a:t>https://t.me/rian_ru/157807</a:t>
            </a:r>
            <a:r>
              <a:rPr lang="ru-RU" dirty="0">
                <a:latin typeface="Futura PT Demi" panose="020B0604020202020204" charset="-52"/>
              </a:rPr>
              <a:t> </a:t>
            </a:r>
          </a:p>
          <a:p>
            <a:endParaRPr lang="ru-RU" sz="2800" dirty="0">
              <a:latin typeface="Futura PT Demi" panose="020B060402020202020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97" y="2171973"/>
            <a:ext cx="4520543" cy="37087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564260" y="180498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latin typeface="Futura PT Demi" panose="020B0604020202020204" charset="-52"/>
              </a:rPr>
              <a:t>Облачная система «1С:Образование»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1771544" y="976981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8"/>
              </a:rPr>
              <a:t>http://obrazovanie.1c.ru/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Новая механика получения сертификатов</a:t>
            </a:r>
            <a:br>
              <a:rPr lang="ru-RU" altLang="ru-RU" sz="2800" kern="0" dirty="0">
                <a:latin typeface="Futura PT Demi" panose="020B0604020202020204" charset="-52"/>
              </a:rPr>
            </a:br>
            <a:r>
              <a:rPr lang="ru-RU" altLang="ru-RU" sz="2800" kern="0" dirty="0">
                <a:latin typeface="Futura PT Demi" panose="020B060402020202020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Основные возможности для обучения в цифровой образовательной среде</a:t>
            </a:r>
            <a:endParaRPr lang="ru-RU" sz="2800" kern="0" dirty="0">
              <a:latin typeface="Futura PT Demi" panose="020B060402020202020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217571"/>
            <a:ext cx="5364000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62378" y="923017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191114"/>
            <a:ext cx="5364000" cy="136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создания учебных курсов по </a:t>
            </a:r>
            <a:r>
              <a:rPr lang="ru-RU" dirty="0" err="1"/>
              <a:t>профдисциплинам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536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144922"/>
            <a:ext cx="536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64990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32" y="973490"/>
            <a:ext cx="5068111" cy="50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Учебные пособия в составе цифровой библиотеки системы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55307" y="1501024"/>
            <a:ext cx="5235828" cy="381243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Futura PT Demi" panose="020B060402020202020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Математика, алгебра, геометрия, информатика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Русский язык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Физика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Химия, биология, география</a:t>
            </a:r>
          </a:p>
          <a:p>
            <a:pPr marL="342900" lvl="1" indent="-342900"/>
            <a:r>
              <a:rPr lang="ru-RU" sz="2000" dirty="0">
                <a:latin typeface="Futura PT Demi" panose="020B0604020202020204" charset="-52"/>
              </a:rPr>
              <a:t>История, экономика, обществознание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6" y="5762644"/>
            <a:ext cx="11526843" cy="7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8011"/>
            <a:ext cx="8001255" cy="565178"/>
          </a:xfrm>
        </p:spPr>
        <p:txBody>
          <a:bodyPr>
            <a:no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840252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Интерактивные лекции,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Futura PT Demi" panose="020B0604020202020204" charset="-52"/>
              </a:rPr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Futura PT Demi" panose="020B0604020202020204" charset="-52"/>
              </a:rPr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Новые учебные и методические  материалы в составе цифровой библиотеки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1792817"/>
            <a:ext cx="6761183" cy="5357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Futura PT Demi" panose="020B0604020202020204" charset="-52"/>
              </a:rPr>
              <a:t>В базе для школ:</a:t>
            </a:r>
          </a:p>
          <a:p>
            <a:r>
              <a:rPr lang="ru-RU" sz="2000" dirty="0">
                <a:latin typeface="Futura PT Demi" panose="020B0604020202020204" charset="-52"/>
              </a:rPr>
              <a:t>История России 6-9 классы Ч.4 </a:t>
            </a:r>
            <a:r>
              <a:rPr lang="en-US" sz="2000" dirty="0">
                <a:latin typeface="Futura PT Demi" panose="020B0604020202020204" charset="-52"/>
              </a:rPr>
              <a:t>XX</a:t>
            </a:r>
            <a:r>
              <a:rPr lang="ru-RU" sz="2000" dirty="0">
                <a:latin typeface="Futura PT Demi" panose="020B0604020202020204" charset="-52"/>
              </a:rPr>
              <a:t> – начало </a:t>
            </a:r>
            <a:r>
              <a:rPr lang="en-US" sz="2000" dirty="0">
                <a:latin typeface="Futura PT Demi" panose="020B0604020202020204" charset="-52"/>
              </a:rPr>
              <a:t>XXI </a:t>
            </a:r>
            <a:r>
              <a:rPr lang="ru-RU" sz="2000" dirty="0">
                <a:latin typeface="Futura PT Demi" panose="020B0604020202020204" charset="-52"/>
              </a:rPr>
              <a:t>вв.</a:t>
            </a:r>
          </a:p>
          <a:p>
            <a:r>
              <a:rPr lang="ru-RU" sz="2000" dirty="0">
                <a:latin typeface="Futura PT Demi" panose="020B0604020202020204" charset="-52"/>
              </a:rPr>
              <a:t>Всеобщая история Нового времени 7-8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Финансовая грамотность 5-11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Русский язык 5-8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Информатика 1-11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Динамическая математика. Поурочные разработки</a:t>
            </a:r>
          </a:p>
          <a:p>
            <a:r>
              <a:rPr lang="ru-RU" sz="2000" dirty="0">
                <a:latin typeface="Futura PT Demi" panose="020B0604020202020204" charset="-52"/>
              </a:rPr>
              <a:t>Математика 5-6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Алгебра 7-10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Геометрия 7-10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Окружающий мир 1-4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Новый инструмент: «Конструктор урока»!</a:t>
            </a:r>
          </a:p>
          <a:p>
            <a:endParaRPr lang="ru-RU" sz="2000" dirty="0">
              <a:latin typeface="Futura PT Demi" panose="020B060402020202020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89" y="2013625"/>
            <a:ext cx="5041711" cy="26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6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Новые учебные и методические  материалы в составе цифровой библиотеки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1792817"/>
            <a:ext cx="6761183" cy="5357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Futura PT Demi" panose="020B0604020202020204" charset="-52"/>
              </a:rPr>
              <a:t>В базе для колледжей:</a:t>
            </a:r>
          </a:p>
          <a:p>
            <a:r>
              <a:rPr lang="ru-RU" sz="2000" dirty="0">
                <a:latin typeface="Futura PT Demi" panose="020B0604020202020204" charset="-52"/>
              </a:rPr>
              <a:t>Информатика 1-11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Бухгалтерский учёт с применением программы «1С:Бухгалтерия государственного учреждения»</a:t>
            </a:r>
          </a:p>
          <a:p>
            <a:r>
              <a:rPr lang="ru-RU" sz="2000" dirty="0">
                <a:latin typeface="Futura PT Demi" panose="020B0604020202020204" charset="-52"/>
              </a:rPr>
              <a:t>Основы управления документами</a:t>
            </a:r>
          </a:p>
          <a:p>
            <a:r>
              <a:rPr lang="ru-RU" sz="2000" dirty="0">
                <a:latin typeface="Futura PT Demi" panose="020B0604020202020204" charset="-52"/>
              </a:rPr>
              <a:t>Подготовка к </a:t>
            </a:r>
            <a:r>
              <a:rPr lang="ru-RU" sz="2000" dirty="0" err="1">
                <a:latin typeface="Futura PT Demi" panose="020B0604020202020204" charset="-52"/>
              </a:rPr>
              <a:t>дэмоэкзамену</a:t>
            </a:r>
            <a:endParaRPr lang="ru-RU" sz="2000" dirty="0">
              <a:latin typeface="Futura PT Demi" panose="020B0604020202020204" charset="-52"/>
            </a:endParaRPr>
          </a:p>
          <a:p>
            <a:r>
              <a:rPr lang="ru-RU" sz="2000" dirty="0">
                <a:latin typeface="Futura PT Demi" panose="020B0604020202020204" charset="-52"/>
              </a:rPr>
              <a:t>Разработка приложений на платформе 1С:Предприятие</a:t>
            </a:r>
          </a:p>
          <a:p>
            <a:r>
              <a:rPr lang="ru-RU" sz="2000" dirty="0">
                <a:latin typeface="Futura PT Demi" panose="020B0604020202020204" charset="-52"/>
              </a:rPr>
              <a:t>Финансовая грамотность 10-11 классы</a:t>
            </a:r>
          </a:p>
          <a:p>
            <a:r>
              <a:rPr lang="ru-RU" sz="2000" dirty="0">
                <a:latin typeface="Futura PT Demi" panose="020B0604020202020204" charset="-52"/>
              </a:rPr>
              <a:t>Динамическая математика. Поурочные разработки</a:t>
            </a:r>
          </a:p>
          <a:p>
            <a:r>
              <a:rPr lang="ru-RU" sz="2000" dirty="0">
                <a:latin typeface="Futura PT Demi" panose="020B0604020202020204" charset="-52"/>
              </a:rPr>
              <a:t>Алгебра 10 класс</a:t>
            </a:r>
          </a:p>
          <a:p>
            <a:r>
              <a:rPr lang="ru-RU" sz="2000" dirty="0">
                <a:latin typeface="Futura PT Demi" panose="020B0604020202020204" charset="-52"/>
              </a:rPr>
              <a:t>Геометрия 11 класс</a:t>
            </a:r>
          </a:p>
          <a:p>
            <a:r>
              <a:rPr lang="ru-RU" sz="2000" dirty="0">
                <a:latin typeface="Futura PT Demi" panose="020B0604020202020204" charset="-52"/>
              </a:rPr>
              <a:t>Новый инструмент: «Конструктор урока»!</a:t>
            </a:r>
          </a:p>
          <a:p>
            <a:endParaRPr lang="ru-RU" sz="2000" dirty="0">
              <a:latin typeface="Futura PT Demi" panose="020B060402020202020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89" y="2013625"/>
            <a:ext cx="5041711" cy="26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4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5A3EE-9705-9365-1A93-D8FD2176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Продолжение вебинара по обновлениям цифровой библиотеки 1С:Образование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90CE3-C72C-FAD9-A112-7A7D58DEC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Futura PT Demi" panose="020B0604020202020204"/>
              </a:rPr>
              <a:t>Вторая часть вебинара пройдёт 17.10.2024 в 15:00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https://my.mts-link.ru/j/seminar1C/831218950</a:t>
            </a:r>
            <a:endParaRPr lang="ru-RU" dirty="0">
              <a:latin typeface="Futura PT Demi" panose="020B0604020202020204"/>
            </a:endParaRPr>
          </a:p>
          <a:p>
            <a:pPr marL="0" indent="0">
              <a:buNone/>
            </a:pPr>
            <a:endParaRPr lang="ru-RU" dirty="0">
              <a:latin typeface="Futura PT Demi" panose="020B0604020202020204"/>
            </a:endParaRPr>
          </a:p>
          <a:p>
            <a:pPr marL="0" indent="0">
              <a:buNone/>
            </a:pPr>
            <a:r>
              <a:rPr lang="ru-RU" dirty="0">
                <a:latin typeface="Futura PT Demi" panose="020B0604020202020204"/>
              </a:rPr>
              <a:t>Будут освещены обновления в </a:t>
            </a:r>
            <a:r>
              <a:rPr lang="ru-RU">
                <a:latin typeface="Futura PT Demi" panose="020B0604020202020204"/>
              </a:rPr>
              <a:t>следующих предметах:</a:t>
            </a:r>
            <a:endParaRPr lang="ru-RU" dirty="0">
              <a:latin typeface="Futura PT Demi" panose="020B0604020202020204"/>
            </a:endParaRPr>
          </a:p>
          <a:p>
            <a:pPr marL="0" indent="0">
              <a:buNone/>
            </a:pPr>
            <a:r>
              <a:rPr lang="ru-RU" dirty="0">
                <a:latin typeface="Futura PT Demi" panose="020B0604020202020204"/>
              </a:rPr>
              <a:t>	1) Динамическая математика</a:t>
            </a:r>
          </a:p>
          <a:p>
            <a:pPr marL="0" indent="0">
              <a:buNone/>
            </a:pPr>
            <a:r>
              <a:rPr lang="ru-RU" dirty="0">
                <a:latin typeface="Futura PT Demi" panose="020B0604020202020204"/>
              </a:rPr>
              <a:t>	2) Информатика</a:t>
            </a:r>
          </a:p>
          <a:p>
            <a:pPr marL="0" indent="0">
              <a:buNone/>
            </a:pPr>
            <a:r>
              <a:rPr lang="ru-RU" dirty="0">
                <a:latin typeface="Futura PT Demi" panose="020B0604020202020204"/>
              </a:rPr>
              <a:t>	3) Математика</a:t>
            </a:r>
          </a:p>
          <a:p>
            <a:pPr marL="0" indent="0">
              <a:buNone/>
            </a:pPr>
            <a:r>
              <a:rPr lang="ru-RU" dirty="0">
                <a:latin typeface="Futura PT Demi" panose="020B0604020202020204"/>
              </a:rPr>
              <a:t>	4) Алгебра</a:t>
            </a:r>
          </a:p>
          <a:p>
            <a:pPr marL="0" indent="0">
              <a:buNone/>
            </a:pPr>
            <a:r>
              <a:rPr lang="ru-RU" dirty="0">
                <a:latin typeface="Futura PT Demi" panose="020B0604020202020204"/>
              </a:rPr>
              <a:t>	5) Геометрия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981FB0-E914-8DEA-80E3-DEE627DB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8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latin typeface="Futura PT Demi" panose="020B0604020202020204" charset="-52"/>
              </a:rPr>
              <a:t>Конструктор урока – новый инструмент педагога</a:t>
            </a:r>
          </a:p>
        </p:txBody>
      </p:sp>
      <p:sp>
        <p:nvSpPr>
          <p:cNvPr id="13315" name="Текст 4"/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10272</TotalTime>
  <Words>1183</Words>
  <Application>Microsoft Office PowerPoint</Application>
  <PresentationFormat>Широкоэкранный</PresentationFormat>
  <Paragraphs>137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Futura PT Demi</vt:lpstr>
      <vt:lpstr>Тема Office</vt:lpstr>
      <vt:lpstr>Обновление цифровой библиотеки системы «1С:Образование»: методические приемы использования цифровых ресурсов на уроках</vt:lpstr>
      <vt:lpstr>Облачная система «1С:Образование»</vt:lpstr>
      <vt:lpstr>Основные возможности для обучения в цифровой образовательной среде</vt:lpstr>
      <vt:lpstr>Учебные пособия в составе цифровой библиотеки системы «1С:Образование»</vt:lpstr>
      <vt:lpstr>Типы электронных ресурсов в составе цифровой библиотеки «1С:Образование»</vt:lpstr>
      <vt:lpstr>Новые учебные и методические  материалы в составе цифровой библиотеки </vt:lpstr>
      <vt:lpstr>Новые учебные и методические  материалы в составе цифровой библиотеки </vt:lpstr>
      <vt:lpstr>Продолжение вебинара по обновлениям цифровой библиотеки 1С:Образование</vt:lpstr>
      <vt:lpstr>Конструктор урока – новый инструмент педагога</vt:lpstr>
      <vt:lpstr>Изменения ФГОС 3.0.</vt:lpstr>
      <vt:lpstr>Презентация PowerPoint</vt:lpstr>
      <vt:lpstr>Выбор основных параметров урока:  класс, предмет, тема</vt:lpstr>
      <vt:lpstr>Презентация PowerPoint</vt:lpstr>
      <vt:lpstr>Подбор цифровых образовательных ресурсов к этапам урока</vt:lpstr>
      <vt:lpstr>Выбор необходимых образовательных результатов урока в соответствии с ФОП</vt:lpstr>
      <vt:lpstr>Презентация PowerPoint</vt:lpstr>
      <vt:lpstr>Какие задачи может решать учитель с использованием электронных ресурсов?</vt:lpstr>
      <vt:lpstr>Как подключиться к системе «1С:Образование»</vt:lpstr>
      <vt:lpstr>Как начать работу с системой?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Monster Vision MAX</cp:lastModifiedBy>
  <cp:revision>280</cp:revision>
  <dcterms:created xsi:type="dcterms:W3CDTF">2018-08-08T13:50:28Z</dcterms:created>
  <dcterms:modified xsi:type="dcterms:W3CDTF">2024-10-08T10:37:56Z</dcterms:modified>
</cp:coreProperties>
</file>